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184" y="2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8485.666996271317</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5422.267855814802</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878.8512125043128</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2083.780660006856</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37819432"/>
        <c:axId val="-213781620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37756.62117311315</c:v>
                </c:pt>
                <c:pt idx="1">
                  <c:v>37756.62117311314</c:v>
                </c:pt>
                <c:pt idx="2">
                  <c:v>37756.62117311315</c:v>
                </c:pt>
                <c:pt idx="3">
                  <c:v>37756.62117311315</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37819432"/>
        <c:axId val="-2137816200"/>
      </c:lineChart>
      <c:catAx>
        <c:axId val="-213781943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816200"/>
        <c:crosses val="autoZero"/>
        <c:auto val="1"/>
        <c:lblAlgn val="ctr"/>
        <c:lblOffset val="100"/>
        <c:tickLblSkip val="1"/>
        <c:tickMarkSkip val="1"/>
        <c:noMultiLvlLbl val="0"/>
      </c:catAx>
      <c:valAx>
        <c:axId val="-21378162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819432"/>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7036.562676290985</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90170392"/>
        <c:axId val="209016199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90170392"/>
        <c:axId val="2090161992"/>
      </c:lineChart>
      <c:catAx>
        <c:axId val="209017039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0161992"/>
        <c:crosses val="autoZero"/>
        <c:auto val="1"/>
        <c:lblAlgn val="ctr"/>
        <c:lblOffset val="100"/>
        <c:tickLblSkip val="1"/>
        <c:tickMarkSkip val="1"/>
        <c:noMultiLvlLbl val="0"/>
      </c:catAx>
      <c:valAx>
        <c:axId val="209016199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017039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8200.353195950469</c:v>
                </c:pt>
                <c:pt idx="1">
                  <c:v>8200.353195950469</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37667720"/>
        <c:axId val="-213766448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36222.9902669156</c:v>
                </c:pt>
                <c:pt idx="1">
                  <c:v>36222.99026691561</c:v>
                </c:pt>
                <c:pt idx="2">
                  <c:v>36222.99026691561</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37667720"/>
        <c:axId val="-2137664488"/>
      </c:lineChart>
      <c:catAx>
        <c:axId val="-213766772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664488"/>
        <c:crosses val="autoZero"/>
        <c:auto val="1"/>
        <c:lblAlgn val="ctr"/>
        <c:lblOffset val="100"/>
        <c:tickLblSkip val="1"/>
        <c:tickMarkSkip val="1"/>
        <c:noMultiLvlLbl val="0"/>
      </c:catAx>
      <c:valAx>
        <c:axId val="-21376644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66772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6044.226914249946</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7036.562676290982</c:v>
                </c:pt>
                <c:pt idx="3">
                  <c:v>8931.021858369324</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11659144"/>
        <c:axId val="-211165581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11659144"/>
        <c:axId val="-2111655816"/>
      </c:lineChart>
      <c:catAx>
        <c:axId val="-21116591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1655816"/>
        <c:crosses val="autoZero"/>
        <c:auto val="1"/>
        <c:lblAlgn val="ctr"/>
        <c:lblOffset val="100"/>
        <c:tickLblSkip val="1"/>
        <c:tickMarkSkip val="1"/>
        <c:noMultiLvlLbl val="0"/>
      </c:catAx>
      <c:valAx>
        <c:axId val="-211165581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16591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50.87788413875544</c:v>
                </c:pt>
                <c:pt idx="3">
                  <c:v>51.3803117426606</c:v>
                </c:pt>
                <c:pt idx="4">
                  <c:v>51.29563189345348</c:v>
                </c:pt>
                <c:pt idx="5">
                  <c:v>51.47736089433749</c:v>
                </c:pt>
                <c:pt idx="6">
                  <c:v>50.92994086135064</c:v>
                </c:pt>
                <c:pt idx="7">
                  <c:v>50.47346605954935</c:v>
                </c:pt>
                <c:pt idx="8">
                  <c:v>50.85476542260396</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137502168"/>
        <c:axId val="-2137498840"/>
      </c:lineChart>
      <c:catAx>
        <c:axId val="-2137502168"/>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37498840"/>
        <c:crosses val="autoZero"/>
        <c:auto val="1"/>
        <c:lblAlgn val="ctr"/>
        <c:lblOffset val="100"/>
        <c:noMultiLvlLbl val="0"/>
      </c:catAx>
      <c:valAx>
        <c:axId val="-2137498840"/>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37502168"/>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444.2485180890382</c:v>
                </c:pt>
                <c:pt idx="6">
                  <c:v>5795.89524126289</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10276.1142857143</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34543.23339961561</c:v>
                </c:pt>
                <c:pt idx="1">
                  <c:v>32916.01135148836</c:v>
                </c:pt>
                <c:pt idx="2">
                  <c:v>0.0</c:v>
                </c:pt>
                <c:pt idx="3">
                  <c:v>11390.55433689107</c:v>
                </c:pt>
                <c:pt idx="4">
                  <c:v>27268.1142857143</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38925.20143473008</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7162104"/>
        <c:axId val="-213715872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7162104"/>
        <c:axId val="-2137158728"/>
      </c:lineChart>
      <c:catAx>
        <c:axId val="-21371621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158728"/>
        <c:crosses val="autoZero"/>
        <c:auto val="1"/>
        <c:lblAlgn val="ctr"/>
        <c:lblOffset val="100"/>
        <c:tickLblSkip val="1"/>
        <c:tickMarkSkip val="1"/>
        <c:noMultiLvlLbl val="0"/>
      </c:catAx>
      <c:valAx>
        <c:axId val="-213715872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1621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419.9999999999996</c:v>
                </c:pt>
                <c:pt idx="6">
                  <c:v>5252.442579698882</c:v>
                </c:pt>
                <c:pt idx="7">
                  <c:v>3241.768428563788</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34543.23339961561</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38925.20143473008</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8029928"/>
        <c:axId val="-213803332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8029928"/>
        <c:axId val="-2138033320"/>
      </c:lineChart>
      <c:catAx>
        <c:axId val="-213802992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8033320"/>
        <c:crosses val="autoZero"/>
        <c:auto val="1"/>
        <c:lblAlgn val="ctr"/>
        <c:lblOffset val="100"/>
        <c:tickLblSkip val="1"/>
        <c:tickMarkSkip val="1"/>
        <c:noMultiLvlLbl val="0"/>
      </c:catAx>
      <c:valAx>
        <c:axId val="-213803332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802992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8200.353195950469</c:v>
                </c:pt>
                <c:pt idx="1">
                  <c:v>8200.353195950469</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89242872"/>
        <c:axId val="208924624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36222.9902669156</c:v>
                </c:pt>
                <c:pt idx="1">
                  <c:v>36222.99026691561</c:v>
                </c:pt>
                <c:pt idx="2">
                  <c:v>36222.99026691561</c:v>
                </c:pt>
                <c:pt idx="3">
                  <c:v>36222.9902669156</c:v>
                </c:pt>
                <c:pt idx="4">
                  <c:v>36222.99026691561</c:v>
                </c:pt>
                <c:pt idx="5">
                  <c:v>36222.99026691561</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36222.9902669156</c:v>
                </c:pt>
                <c:pt idx="4" formatCode="#,##0">
                  <c:v>36222.99026691561</c:v>
                </c:pt>
                <c:pt idx="5" formatCode="#,##0">
                  <c:v>36222.99026691561</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89242872"/>
        <c:axId val="2089246248"/>
      </c:lineChart>
      <c:catAx>
        <c:axId val="208924287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246248"/>
        <c:crosses val="autoZero"/>
        <c:auto val="1"/>
        <c:lblAlgn val="ctr"/>
        <c:lblOffset val="100"/>
        <c:tickLblSkip val="1"/>
        <c:tickMarkSkip val="1"/>
        <c:noMultiLvlLbl val="0"/>
      </c:catAx>
      <c:valAx>
        <c:axId val="20892462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24287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8200.353195950469</c:v>
                </c:pt>
                <c:pt idx="1">
                  <c:v>8200.353195950469</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34032264"/>
        <c:axId val="-213402888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36222.9902669156</c:v>
                </c:pt>
                <c:pt idx="1">
                  <c:v>36222.99026691561</c:v>
                </c:pt>
                <c:pt idx="2">
                  <c:v>36222.99026691561</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36222.9902669156</c:v>
                </c:pt>
                <c:pt idx="4" formatCode="#,##0">
                  <c:v>36222.99026691561</c:v>
                </c:pt>
                <c:pt idx="5" formatCode="#,##0">
                  <c:v>36222.99026691561</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34032264"/>
        <c:axId val="-2134028888"/>
      </c:lineChart>
      <c:catAx>
        <c:axId val="-213403226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028888"/>
        <c:crosses val="autoZero"/>
        <c:auto val="1"/>
        <c:lblAlgn val="ctr"/>
        <c:lblOffset val="100"/>
        <c:tickLblSkip val="1"/>
        <c:tickMarkSkip val="1"/>
        <c:noMultiLvlLbl val="0"/>
      </c:catAx>
      <c:valAx>
        <c:axId val="-21340288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03226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7036.562676290985</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3956984"/>
        <c:axId val="-213395364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3956984"/>
        <c:axId val="-2133953640"/>
      </c:lineChart>
      <c:catAx>
        <c:axId val="-21339569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953640"/>
        <c:crosses val="autoZero"/>
        <c:auto val="1"/>
        <c:lblAlgn val="ctr"/>
        <c:lblOffset val="100"/>
        <c:tickLblSkip val="1"/>
        <c:tickMarkSkip val="1"/>
        <c:noMultiLvlLbl val="0"/>
      </c:catAx>
      <c:valAx>
        <c:axId val="-213395364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95698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16/10/05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16/10/05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16/10/05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16/10/05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16/10/05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a:t>
            </a:r>
            <a:r>
              <a:rPr lang="en-GB" b="1" i="1" dirty="0" smtClean="0"/>
              <a:t>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a:t>
            </a:r>
            <a:r>
              <a:rPr lang="en-GB" dirty="0" smtClean="0"/>
              <a:t>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t>
            </a:r>
            <a:r>
              <a:rPr lang="en-GB" dirty="0" smtClean="0"/>
              <a:t>Africa experienced </a:t>
            </a:r>
            <a:r>
              <a:rPr lang="en-GB" dirty="0" smtClean="0"/>
              <a:t>its worst drought in 23 years;</a:t>
            </a:r>
          </a:p>
          <a:p>
            <a:r>
              <a:rPr lang="en-GB" dirty="0" smtClean="0"/>
              <a:t>Poor </a:t>
            </a:r>
            <a:r>
              <a:rPr lang="en-GB" dirty="0" smtClean="0"/>
              <a:t>crop performance </a:t>
            </a:r>
            <a:r>
              <a:rPr lang="en-GB" dirty="0" smtClean="0"/>
              <a:t>due </a:t>
            </a:r>
            <a:r>
              <a:rPr lang="en-GB" dirty="0" smtClean="0"/>
              <a:t>to the drought </a:t>
            </a:r>
            <a:r>
              <a:rPr lang="en-GB" dirty="0" smtClean="0"/>
              <a:t>forced massively </a:t>
            </a:r>
            <a:r>
              <a:rPr lang="en-GB" dirty="0" smtClean="0"/>
              <a:t>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a:t>
            </a:r>
            <a:r>
              <a:rPr lang="en-GB" dirty="0" smtClean="0"/>
              <a:t>Consumption Deficit </a:t>
            </a:r>
            <a:r>
              <a:rPr lang="en-GB" dirty="0" smtClean="0"/>
              <a:t>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554662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a:t>
            </a:r>
            <a:r>
              <a:rPr lang="en-GB" dirty="0" smtClean="0"/>
              <a:t>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a:t>
                      </a:r>
                      <a:r>
                        <a:rPr lang="en-US" sz="2400" b="0" i="0" u="none" strike="noStrike" dirty="0" smtClean="0">
                          <a:solidFill>
                            <a:srgbClr val="FFFFFF"/>
                          </a:solidFill>
                          <a:effectLst/>
                          <a:latin typeface="Helvetica Neue Light"/>
                        </a:rPr>
                        <a:t>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3,403,718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17,130,019,769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506,271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2,366,277,220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6,029,906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34,011,923,331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1,801,186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9,365,714,569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534,993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3,046,323,683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5,146,630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21,527,836,623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2,348,543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9,988,422,398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2,045,696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10,076,232,825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3,488,656</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16,873,295,770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a:t>
            </a:r>
            <a:r>
              <a:rPr lang="en-GB" dirty="0" smtClean="0"/>
              <a:t>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a:t>
            </a:r>
            <a:r>
              <a:rPr lang="en-GB" dirty="0" smtClean="0"/>
              <a:t>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3074</TotalTime>
  <Words>2209</Words>
  <Application>Microsoft Macintosh PowerPoint</Application>
  <PresentationFormat>On-screen Show (4:3)</PresentationFormat>
  <Paragraphs>274</Paragraphs>
  <Slides>35</Slides>
  <Notes>12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98</cp:revision>
  <dcterms:created xsi:type="dcterms:W3CDTF">2016-06-06T18:53:45Z</dcterms:created>
  <dcterms:modified xsi:type="dcterms:W3CDTF">2016-10-05T13:44:20Z</dcterms:modified>
</cp:coreProperties>
</file>